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FF"/>
    <a:srgbClr val="800000"/>
    <a:srgbClr val="99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435F-E7EF-4825-84E1-97F4EABFE9DE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7EA1F65-B451-4E7C-B02D-50CC73504A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435F-E7EF-4825-84E1-97F4EABFE9DE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1F65-B451-4E7C-B02D-50CC73504A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435F-E7EF-4825-84E1-97F4EABFE9DE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1F65-B451-4E7C-B02D-50CC73504A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435F-E7EF-4825-84E1-97F4EABFE9DE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7EA1F65-B451-4E7C-B02D-50CC73504A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435F-E7EF-4825-84E1-97F4EABFE9DE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1F65-B451-4E7C-B02D-50CC73504A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435F-E7EF-4825-84E1-97F4EABFE9DE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1F65-B451-4E7C-B02D-50CC73504A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435F-E7EF-4825-84E1-97F4EABFE9DE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7EA1F65-B451-4E7C-B02D-50CC73504A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435F-E7EF-4825-84E1-97F4EABFE9DE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1F65-B451-4E7C-B02D-50CC73504A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435F-E7EF-4825-84E1-97F4EABFE9DE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1F65-B451-4E7C-B02D-50CC73504A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435F-E7EF-4825-84E1-97F4EABFE9DE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1F65-B451-4E7C-B02D-50CC73504A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435F-E7EF-4825-84E1-97F4EABFE9DE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1F65-B451-4E7C-B02D-50CC73504A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D1435F-E7EF-4825-84E1-97F4EABFE9DE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EA1F65-B451-4E7C-B02D-50CC73504A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рослинність полон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36" cy="691157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642918"/>
            <a:ext cx="8929718" cy="1222375"/>
          </a:xfrm>
        </p:spPr>
        <p:txBody>
          <a:bodyPr/>
          <a:lstStyle/>
          <a:p>
            <a:r>
              <a:rPr lang="uk-UA" b="1" dirty="0" smtClean="0">
                <a:solidFill>
                  <a:srgbClr val="FFC000"/>
                </a:solidFill>
                <a:latin typeface="Arno Pro Light Display" pitchFamily="18" charset="0"/>
              </a:rPr>
              <a:t> </a:t>
            </a:r>
            <a:r>
              <a:rPr lang="uk-UA" b="1" dirty="0" smtClean="0">
                <a:solidFill>
                  <a:srgbClr val="FF0000"/>
                </a:solidFill>
                <a:latin typeface="Arno Pro Light Display" pitchFamily="18" charset="0"/>
              </a:rPr>
              <a:t>Чи  легко  бути  бджолиним  богом?</a:t>
            </a:r>
            <a:endParaRPr lang="ru-RU" b="1" dirty="0">
              <a:solidFill>
                <a:srgbClr val="FF0000"/>
              </a:solidFill>
              <a:latin typeface="Arno Pro Light Display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7158" y="1571612"/>
            <a:ext cx="8458200" cy="4214842"/>
          </a:xfrm>
        </p:spPr>
        <p:txBody>
          <a:bodyPr>
            <a:normAutofit fontScale="32500" lnSpcReduction="20000"/>
          </a:bodyPr>
          <a:lstStyle/>
          <a:p>
            <a:r>
              <a:rPr lang="uk-UA" sz="10000" dirty="0" smtClean="0">
                <a:solidFill>
                  <a:srgbClr val="FFFF00"/>
                </a:solidFill>
                <a:latin typeface="Arno Pro Caption" pitchFamily="18" charset="0"/>
              </a:rPr>
              <a:t>Ми класом ходили на зелений лужок побавитись. Там Оленку вкусила бджола.</a:t>
            </a:r>
          </a:p>
          <a:p>
            <a:endParaRPr lang="uk-UA" sz="10000" dirty="0" smtClean="0">
              <a:solidFill>
                <a:srgbClr val="FFFF00"/>
              </a:solidFill>
              <a:latin typeface="Arno Pro Caption" pitchFamily="18" charset="0"/>
            </a:endParaRPr>
          </a:p>
          <a:p>
            <a:pPr>
              <a:buFontTx/>
              <a:buChar char="-"/>
            </a:pPr>
            <a:r>
              <a:rPr lang="uk-UA" sz="10000" dirty="0" smtClean="0">
                <a:solidFill>
                  <a:srgbClr val="FFFF00"/>
                </a:solidFill>
                <a:latin typeface="Arno Pro Caption" pitchFamily="18" charset="0"/>
              </a:rPr>
              <a:t>- Нестерпні комахи! Тільки й існують, щоб жалити.</a:t>
            </a:r>
          </a:p>
          <a:p>
            <a:pPr>
              <a:buFontTx/>
              <a:buChar char="-"/>
            </a:pPr>
            <a:r>
              <a:rPr lang="uk-UA" sz="10000" dirty="0" smtClean="0">
                <a:solidFill>
                  <a:srgbClr val="FFFF00"/>
                </a:solidFill>
                <a:latin typeface="Arno Pro Caption" pitchFamily="18" charset="0"/>
              </a:rPr>
              <a:t>- Ні,- заперечила </a:t>
            </a:r>
            <a:r>
              <a:rPr lang="uk-UA" sz="10000" smtClean="0">
                <a:solidFill>
                  <a:srgbClr val="FFFF00"/>
                </a:solidFill>
                <a:latin typeface="Arno Pro Caption" pitchFamily="18" charset="0"/>
              </a:rPr>
              <a:t>Тетянка.-</a:t>
            </a:r>
            <a:r>
              <a:rPr lang="uk-UA" sz="10000" dirty="0" smtClean="0">
                <a:solidFill>
                  <a:srgbClr val="FFFF00"/>
                </a:solidFill>
                <a:latin typeface="Arno Pro Caption" pitchFamily="18" charset="0"/>
              </a:rPr>
              <a:t> Мій дідусь-пасічник каже, що бджоли – надзвичайні комахи. Та й вони його слухають, як бога.</a:t>
            </a:r>
          </a:p>
          <a:p>
            <a:pPr>
              <a:buFontTx/>
              <a:buChar char="-"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7" name="Рисунок 6" descr="29-11-2005_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0" y="5086350"/>
            <a:ext cx="1428750" cy="1771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9024884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571480"/>
            <a:ext cx="5291135" cy="3379399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28596" y="3571876"/>
            <a:ext cx="3571900" cy="520700"/>
          </a:xfrm>
        </p:spPr>
        <p:txBody>
          <a:bodyPr/>
          <a:lstStyle/>
          <a:p>
            <a:r>
              <a:rPr lang="uk-UA" dirty="0" smtClean="0"/>
              <a:t>Для цього ми вирішили: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2"/>
          </p:nvPr>
        </p:nvSpPr>
        <p:spPr>
          <a:xfrm>
            <a:off x="428596" y="214290"/>
            <a:ext cx="8329642" cy="1214446"/>
          </a:xfrm>
        </p:spPr>
        <p:txBody>
          <a:bodyPr>
            <a:normAutofit/>
          </a:bodyPr>
          <a:lstStyle/>
          <a:p>
            <a:r>
              <a:rPr lang="uk-UA" sz="2400" b="1" i="1" dirty="0" smtClean="0">
                <a:solidFill>
                  <a:srgbClr val="FF00FF"/>
                </a:solidFill>
                <a:latin typeface="Arno Pro Smbd SmText" pitchFamily="18" charset="0"/>
              </a:rPr>
              <a:t>Тетянка нас зацікавила розповіддю  про бджіл, і ми  взялись  дослідити, якими якостями треба володіти, щоб стати </a:t>
            </a:r>
            <a:r>
              <a:rPr lang="uk-UA" sz="2400" b="1" i="1" dirty="0" err="1" smtClean="0">
                <a:solidFill>
                  <a:srgbClr val="FF00FF"/>
                </a:solidFill>
                <a:latin typeface="Arno Pro Smbd SmText" pitchFamily="18" charset="0"/>
              </a:rPr>
              <a:t>“бджолиним</a:t>
            </a:r>
            <a:r>
              <a:rPr lang="uk-UA" sz="2400" b="1" i="1" dirty="0" smtClean="0">
                <a:solidFill>
                  <a:srgbClr val="FF00FF"/>
                </a:solidFill>
                <a:latin typeface="Arno Pro Smbd SmText" pitchFamily="18" charset="0"/>
              </a:rPr>
              <a:t>   </a:t>
            </a:r>
            <a:r>
              <a:rPr lang="uk-UA" sz="2400" b="1" i="1" dirty="0" err="1" smtClean="0">
                <a:solidFill>
                  <a:srgbClr val="FF00FF"/>
                </a:solidFill>
                <a:latin typeface="Arno Pro Smbd SmText" pitchFamily="18" charset="0"/>
              </a:rPr>
              <a:t>богом”</a:t>
            </a:r>
            <a:r>
              <a:rPr lang="uk-UA" sz="2400" b="1" i="1" dirty="0" smtClean="0">
                <a:solidFill>
                  <a:srgbClr val="FF00FF"/>
                </a:solidFill>
                <a:latin typeface="Arno Pro Smbd SmText" pitchFamily="18" charset="0"/>
              </a:rPr>
              <a:t>.</a:t>
            </a:r>
          </a:p>
          <a:p>
            <a:endParaRPr lang="ru-RU" sz="2800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285720" y="4572008"/>
            <a:ext cx="6643734" cy="2000264"/>
          </a:xfrm>
        </p:spPr>
        <p:txBody>
          <a:bodyPr>
            <a:noAutofit/>
          </a:bodyPr>
          <a:lstStyle/>
          <a:p>
            <a:pPr>
              <a:buClr>
                <a:schemeClr val="accent2">
                  <a:lumMod val="50000"/>
                </a:schemeClr>
              </a:buClr>
              <a:buSzPct val="85000"/>
              <a:buFont typeface="Wingdings" pitchFamily="2" charset="2"/>
              <a:buChar char="Ø"/>
            </a:pPr>
            <a:r>
              <a:rPr lang="uk-UA" sz="2000" b="1" dirty="0" smtClean="0">
                <a:solidFill>
                  <a:srgbClr val="9999FF"/>
                </a:solidFill>
                <a:latin typeface="Arno Pro" pitchFamily="18" charset="0"/>
              </a:rPr>
              <a:t>Прочитати книгу В. </a:t>
            </a:r>
            <a:r>
              <a:rPr lang="uk-UA" sz="2000" b="1" dirty="0" err="1" smtClean="0">
                <a:solidFill>
                  <a:srgbClr val="9999FF"/>
                </a:solidFill>
                <a:latin typeface="Arno Pro" pitchFamily="18" charset="0"/>
              </a:rPr>
              <a:t>Слапчука</a:t>
            </a:r>
            <a:r>
              <a:rPr lang="uk-UA" sz="2000" b="1" dirty="0" smtClean="0">
                <a:solidFill>
                  <a:srgbClr val="9999FF"/>
                </a:solidFill>
                <a:latin typeface="Arno Pro" pitchFamily="18" charset="0"/>
              </a:rPr>
              <a:t> </a:t>
            </a:r>
            <a:r>
              <a:rPr lang="uk-UA" sz="2000" b="1" dirty="0" err="1" smtClean="0">
                <a:solidFill>
                  <a:srgbClr val="9999FF"/>
                </a:solidFill>
                <a:latin typeface="Arno Pro" pitchFamily="18" charset="0"/>
              </a:rPr>
              <a:t>“Бджолиний</a:t>
            </a:r>
            <a:r>
              <a:rPr lang="uk-UA" sz="2000" b="1" dirty="0" smtClean="0">
                <a:solidFill>
                  <a:srgbClr val="9999FF"/>
                </a:solidFill>
                <a:latin typeface="Arno Pro" pitchFamily="18" charset="0"/>
              </a:rPr>
              <a:t> Бог і </a:t>
            </a:r>
            <a:r>
              <a:rPr lang="uk-UA" sz="2000" b="1" dirty="0" err="1" smtClean="0">
                <a:solidFill>
                  <a:srgbClr val="9999FF"/>
                </a:solidFill>
                <a:latin typeface="Arno Pro" pitchFamily="18" charset="0"/>
              </a:rPr>
              <a:t>Бджоленятко”</a:t>
            </a:r>
            <a:endParaRPr lang="uk-UA" sz="2000" b="1" dirty="0" smtClean="0">
              <a:solidFill>
                <a:srgbClr val="9999FF"/>
              </a:solidFill>
              <a:latin typeface="Arno Pro" pitchFamily="18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SzPct val="85000"/>
              <a:buFont typeface="Wingdings" pitchFamily="2" charset="2"/>
              <a:buChar char="Ø"/>
            </a:pPr>
            <a:r>
              <a:rPr lang="uk-UA" sz="2000" b="1" dirty="0" smtClean="0">
                <a:solidFill>
                  <a:srgbClr val="800000"/>
                </a:solidFill>
                <a:latin typeface="Arno Pro" pitchFamily="18" charset="0"/>
              </a:rPr>
              <a:t>Перша мала група здійснить дослідження </a:t>
            </a:r>
            <a:r>
              <a:rPr lang="uk-UA" sz="2000" b="1" dirty="0" err="1" smtClean="0">
                <a:solidFill>
                  <a:srgbClr val="800000"/>
                </a:solidFill>
                <a:latin typeface="Arno Pro" pitchFamily="18" charset="0"/>
              </a:rPr>
              <a:t>“Життя</a:t>
            </a:r>
            <a:r>
              <a:rPr lang="uk-UA" sz="2000" b="1" dirty="0" smtClean="0">
                <a:solidFill>
                  <a:srgbClr val="800000"/>
                </a:solidFill>
                <a:latin typeface="Arno Pro" pitchFamily="18" charset="0"/>
              </a:rPr>
              <a:t> </a:t>
            </a:r>
            <a:r>
              <a:rPr lang="uk-UA" sz="2000" b="1" dirty="0" err="1" smtClean="0">
                <a:solidFill>
                  <a:srgbClr val="800000"/>
                </a:solidFill>
                <a:latin typeface="Arno Pro" pitchFamily="18" charset="0"/>
              </a:rPr>
              <a:t>бджіл”</a:t>
            </a:r>
            <a:endParaRPr lang="uk-UA" sz="2000" b="1" dirty="0" smtClean="0">
              <a:solidFill>
                <a:srgbClr val="800000"/>
              </a:solidFill>
              <a:latin typeface="Arno Pro" pitchFamily="18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SzPct val="85000"/>
              <a:buFont typeface="Wingdings" pitchFamily="2" charset="2"/>
              <a:buChar char="Ø"/>
            </a:pPr>
            <a:r>
              <a:rPr lang="uk-UA" sz="2000" b="1" dirty="0" smtClean="0">
                <a:latin typeface="Arno Pro" pitchFamily="18" charset="0"/>
              </a:rPr>
              <a:t>Друга мала група – </a:t>
            </a:r>
            <a:r>
              <a:rPr lang="uk-UA" sz="2000" b="1" dirty="0" err="1" smtClean="0">
                <a:latin typeface="Arno Pro" pitchFamily="18" charset="0"/>
              </a:rPr>
              <a:t>“Продукти</a:t>
            </a:r>
            <a:r>
              <a:rPr lang="uk-UA" sz="2000" b="1" dirty="0" smtClean="0">
                <a:latin typeface="Arno Pro" pitchFamily="18" charset="0"/>
              </a:rPr>
              <a:t> </a:t>
            </a:r>
            <a:r>
              <a:rPr lang="uk-UA" sz="2000" b="1" dirty="0" err="1" smtClean="0">
                <a:latin typeface="Arno Pro" pitchFamily="18" charset="0"/>
              </a:rPr>
              <a:t>бджільництва”</a:t>
            </a:r>
            <a:endParaRPr lang="uk-UA" sz="2000" b="1" dirty="0" smtClean="0">
              <a:latin typeface="Arno Pro" pitchFamily="18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SzPct val="85000"/>
              <a:buFont typeface="Wingdings" pitchFamily="2" charset="2"/>
              <a:buChar char="Ø"/>
            </a:pPr>
            <a:r>
              <a:rPr lang="uk-UA" sz="2000" b="1" dirty="0" smtClean="0">
                <a:solidFill>
                  <a:srgbClr val="00FFFF"/>
                </a:solidFill>
                <a:latin typeface="Arno Pro" pitchFamily="18" charset="0"/>
              </a:rPr>
              <a:t>Третя дізнається про особливості професії пасічника</a:t>
            </a:r>
          </a:p>
          <a:p>
            <a:pPr>
              <a:buClr>
                <a:schemeClr val="accent2">
                  <a:lumMod val="50000"/>
                </a:schemeClr>
              </a:buClr>
              <a:buSzPct val="85000"/>
              <a:buFont typeface="Wingdings" pitchFamily="2" charset="2"/>
              <a:buChar char="Ø"/>
            </a:pPr>
            <a:r>
              <a:rPr lang="uk-UA" sz="2000" b="1" dirty="0" smtClean="0">
                <a:solidFill>
                  <a:srgbClr val="00B050"/>
                </a:solidFill>
                <a:latin typeface="Arno Pro" pitchFamily="18" charset="0"/>
              </a:rPr>
              <a:t>Висновки зробимо разом</a:t>
            </a:r>
            <a:endParaRPr lang="ru-RU" sz="2000" b="1" dirty="0">
              <a:solidFill>
                <a:srgbClr val="00B050"/>
              </a:solidFill>
              <a:latin typeface="Arno Pro" pitchFamily="18" charset="0"/>
            </a:endParaRPr>
          </a:p>
        </p:txBody>
      </p:sp>
      <p:pic>
        <p:nvPicPr>
          <p:cNvPr id="5" name="Рисунок 4" descr="j0439564.gif"/>
          <p:cNvPicPr>
            <a:picLocks noChangeAspect="1"/>
          </p:cNvPicPr>
          <p:nvPr/>
        </p:nvPicPr>
        <p:blipFill>
          <a:blip r:embed="rId3"/>
          <a:srcRect l="3125" t="18750" r="3125" b="18750"/>
          <a:stretch>
            <a:fillRect/>
          </a:stretch>
        </p:blipFill>
        <p:spPr>
          <a:xfrm>
            <a:off x="6715140" y="1285860"/>
            <a:ext cx="2178859" cy="1452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428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5072074"/>
            <a:ext cx="1760042" cy="15277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сканирование0001.jpg"/>
          <p:cNvPicPr>
            <a:picLocks noChangeAspect="1"/>
          </p:cNvPicPr>
          <p:nvPr/>
        </p:nvPicPr>
        <p:blipFill>
          <a:blip r:embed="rId5" cstate="print"/>
          <a:srcRect l="1932" r="3346" b="4167"/>
          <a:stretch>
            <a:fillRect/>
          </a:stretch>
        </p:blipFill>
        <p:spPr>
          <a:xfrm>
            <a:off x="7572396" y="3000372"/>
            <a:ext cx="1357322" cy="1863778"/>
          </a:xfrm>
          <a:prstGeom prst="rect">
            <a:avLst/>
          </a:prstGeom>
        </p:spPr>
      </p:pic>
      <p:pic>
        <p:nvPicPr>
          <p:cNvPr id="13" name="Рисунок 12" descr="yun_559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1428736"/>
            <a:ext cx="1857388" cy="1353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build="p"/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58200" cy="520700"/>
          </a:xfrm>
        </p:spPr>
        <p:txBody>
          <a:bodyPr>
            <a:normAutofit/>
          </a:bodyPr>
          <a:lstStyle/>
          <a:p>
            <a:r>
              <a:rPr lang="uk-UA" sz="2400" i="1" cap="none" dirty="0" smtClean="0">
                <a:solidFill>
                  <a:srgbClr val="00B050"/>
                </a:solidFill>
              </a:rPr>
              <a:t>У ході дослідження перша мала група з</a:t>
            </a:r>
            <a:r>
              <a:rPr lang="en-US" sz="2400" i="1" cap="none" dirty="0" smtClean="0">
                <a:solidFill>
                  <a:srgbClr val="00B050"/>
                </a:solidFill>
              </a:rPr>
              <a:t>’</a:t>
            </a:r>
            <a:r>
              <a:rPr lang="uk-UA" sz="2400" i="1" cap="none" dirty="0" smtClean="0">
                <a:solidFill>
                  <a:srgbClr val="00B050"/>
                </a:solidFill>
              </a:rPr>
              <a:t>ясувала :</a:t>
            </a:r>
            <a:endParaRPr lang="ru-RU" sz="2400" i="1" cap="none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142984"/>
            <a:ext cx="3008313" cy="457203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uk-UA" b="1" i="1" dirty="0" smtClean="0">
                <a:solidFill>
                  <a:srgbClr val="800000"/>
                </a:solidFill>
              </a:rPr>
              <a:t>Бджоли живуть великими сім</a:t>
            </a:r>
            <a:r>
              <a:rPr lang="en-US" b="1" i="1" dirty="0" smtClean="0">
                <a:solidFill>
                  <a:srgbClr val="800000"/>
                </a:solidFill>
              </a:rPr>
              <a:t>’</a:t>
            </a:r>
            <a:r>
              <a:rPr lang="uk-UA" b="1" i="1" dirty="0" smtClean="0">
                <a:solidFill>
                  <a:srgbClr val="800000"/>
                </a:solidFill>
              </a:rPr>
              <a:t>ями, угрупованнями, де існує порядок і тісний </a:t>
            </a:r>
            <a:r>
              <a:rPr lang="uk-UA" b="1" i="1" dirty="0" err="1" smtClean="0">
                <a:solidFill>
                  <a:srgbClr val="800000"/>
                </a:solidFill>
              </a:rPr>
              <a:t>зв</a:t>
            </a:r>
            <a:r>
              <a:rPr lang="en-US" b="1" i="1" dirty="0" smtClean="0">
                <a:solidFill>
                  <a:srgbClr val="800000"/>
                </a:solidFill>
              </a:rPr>
              <a:t>’</a:t>
            </a:r>
            <a:r>
              <a:rPr lang="uk-UA" b="1" i="1" dirty="0" err="1" smtClean="0">
                <a:solidFill>
                  <a:srgbClr val="800000"/>
                </a:solidFill>
              </a:rPr>
              <a:t>язок</a:t>
            </a:r>
            <a:r>
              <a:rPr lang="uk-UA" b="1" i="1" dirty="0" smtClean="0">
                <a:solidFill>
                  <a:srgbClr val="800000"/>
                </a:solidFill>
              </a:rPr>
              <a:t> між робочими бджолами, маткою і трутнями.</a:t>
            </a:r>
          </a:p>
          <a:p>
            <a:pPr>
              <a:buFont typeface="Wingdings" pitchFamily="2" charset="2"/>
              <a:buChar char="q"/>
            </a:pPr>
            <a:r>
              <a:rPr lang="uk-UA" b="1" i="1" dirty="0" smtClean="0">
                <a:solidFill>
                  <a:srgbClr val="FF00FF"/>
                </a:solidFill>
              </a:rPr>
              <a:t>Бджолина матка може жити 5 років. Робоча бджола влітку – 30-40 днів, узимку 6-9 місяців.</a:t>
            </a:r>
          </a:p>
          <a:p>
            <a:pPr>
              <a:buFont typeface="Wingdings" pitchFamily="2" charset="2"/>
              <a:buChar char="q"/>
            </a:pPr>
            <a:r>
              <a:rPr lang="uk-UA" b="1" i="1" dirty="0" smtClean="0">
                <a:solidFill>
                  <a:srgbClr val="00FFFF"/>
                </a:solidFill>
              </a:rPr>
              <a:t>У вулику робочі бджоли виконують усі роботи:</a:t>
            </a:r>
          </a:p>
          <a:p>
            <a:r>
              <a:rPr lang="uk-UA" b="1" i="1" dirty="0" smtClean="0"/>
              <a:t>     </a:t>
            </a:r>
            <a:r>
              <a:rPr lang="uk-UA" b="1" i="1" dirty="0" smtClean="0">
                <a:solidFill>
                  <a:srgbClr val="9999FF"/>
                </a:solidFill>
              </a:rPr>
              <a:t>- будують гніздо;</a:t>
            </a:r>
          </a:p>
          <a:p>
            <a:r>
              <a:rPr lang="uk-UA" b="1" i="1" dirty="0" smtClean="0">
                <a:solidFill>
                  <a:srgbClr val="9999FF"/>
                </a:solidFill>
              </a:rPr>
              <a:t>     - збирають нектар, пилок, воду,             прополіс;</a:t>
            </a:r>
          </a:p>
          <a:p>
            <a:r>
              <a:rPr lang="uk-UA" b="1" i="1" dirty="0" smtClean="0">
                <a:solidFill>
                  <a:srgbClr val="9999FF"/>
                </a:solidFill>
              </a:rPr>
              <a:t>     - підтримують чистоту;</a:t>
            </a:r>
          </a:p>
          <a:p>
            <a:r>
              <a:rPr lang="uk-UA" b="1" i="1" dirty="0" smtClean="0">
                <a:solidFill>
                  <a:srgbClr val="9999FF"/>
                </a:solidFill>
              </a:rPr>
              <a:t>     - годують личинок і молодих маток;</a:t>
            </a:r>
          </a:p>
          <a:p>
            <a:r>
              <a:rPr lang="uk-UA" b="1" i="1" dirty="0" smtClean="0">
                <a:solidFill>
                  <a:srgbClr val="9999FF"/>
                </a:solidFill>
              </a:rPr>
              <a:t>     - охороняють гніздо від ворогів;</a:t>
            </a:r>
          </a:p>
          <a:p>
            <a:r>
              <a:rPr lang="uk-UA" b="1" i="1" dirty="0" smtClean="0">
                <a:solidFill>
                  <a:srgbClr val="9999FF"/>
                </a:solidFill>
              </a:rPr>
              <a:t>     - регулюють температуру і вологість у вулику. </a:t>
            </a:r>
            <a:endParaRPr lang="ru-RU" b="1" i="1" dirty="0">
              <a:solidFill>
                <a:srgbClr val="9999FF"/>
              </a:solidFill>
            </a:endParaRPr>
          </a:p>
        </p:txBody>
      </p:sp>
      <p:pic>
        <p:nvPicPr>
          <p:cNvPr id="5" name="Содержимое 4" descr="1264087738_img0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43306" y="1071546"/>
            <a:ext cx="1974849" cy="14811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bee.jpg"/>
          <p:cNvPicPr>
            <a:picLocks noChangeAspect="1"/>
          </p:cNvPicPr>
          <p:nvPr/>
        </p:nvPicPr>
        <p:blipFill>
          <a:blip r:embed="rId3"/>
          <a:srcRect l="4018" t="4688" r="7589" b="3906"/>
          <a:stretch>
            <a:fillRect/>
          </a:stretch>
        </p:blipFill>
        <p:spPr>
          <a:xfrm>
            <a:off x="6286512" y="785794"/>
            <a:ext cx="2500330" cy="2216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bdjilka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5270614"/>
            <a:ext cx="1762124" cy="1373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1420518c2c7a87b45425409241410c8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2" y="3143248"/>
            <a:ext cx="2773663" cy="1974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Рисунок8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6578" y="4286256"/>
            <a:ext cx="1905843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93420068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1071546"/>
            <a:ext cx="1785950" cy="1785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Содержимое 4" descr="1-1.bmp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456516" y="1714488"/>
            <a:ext cx="1687484" cy="1710600"/>
          </a:xfrm>
        </p:spPr>
      </p:pic>
      <p:pic>
        <p:nvPicPr>
          <p:cNvPr id="9" name="Рисунок 8" descr="Рисунок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946" y="285728"/>
            <a:ext cx="3218054" cy="17145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58200" cy="520700"/>
          </a:xfrm>
        </p:spPr>
        <p:txBody>
          <a:bodyPr>
            <a:normAutofit/>
          </a:bodyPr>
          <a:lstStyle/>
          <a:p>
            <a:r>
              <a:rPr lang="uk-UA" sz="2800" cap="none" dirty="0" smtClean="0">
                <a:solidFill>
                  <a:srgbClr val="0070C0"/>
                </a:solidFill>
              </a:rPr>
              <a:t>Друга мала група з</a:t>
            </a:r>
            <a:r>
              <a:rPr lang="en-US" sz="2800" cap="none" dirty="0" smtClean="0">
                <a:solidFill>
                  <a:srgbClr val="0070C0"/>
                </a:solidFill>
              </a:rPr>
              <a:t>’</a:t>
            </a:r>
            <a:r>
              <a:rPr lang="uk-UA" sz="2800" cap="none" dirty="0" smtClean="0">
                <a:solidFill>
                  <a:srgbClr val="0070C0"/>
                </a:solidFill>
              </a:rPr>
              <a:t>ясувала, що :</a:t>
            </a:r>
            <a:endParaRPr lang="ru-RU" sz="2800" cap="none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71612"/>
            <a:ext cx="3114668" cy="4857784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70C0"/>
              </a:buClr>
            </a:pPr>
            <a:endParaRPr lang="uk-UA" dirty="0" smtClean="0"/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uk-UA" sz="2300" i="1" dirty="0" smtClean="0">
                <a:solidFill>
                  <a:srgbClr val="00B050"/>
                </a:solidFill>
              </a:rPr>
              <a:t>Бджолиний клей – прополіс – широко використовує народна медицина.</a:t>
            </a: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endParaRPr lang="uk-UA" sz="1600" dirty="0" smtClean="0"/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uk-UA" sz="2100" i="1" dirty="0" smtClean="0">
                <a:solidFill>
                  <a:srgbClr val="FF0000"/>
                </a:solidFill>
              </a:rPr>
              <a:t>А  бджолиний віск ще в сиву давнину виконував роль валюти на міжнародному ринку. Його називали золотими зливками</a:t>
            </a:r>
            <a:r>
              <a:rPr lang="uk-UA" sz="2100" i="1" dirty="0" smtClean="0"/>
              <a:t>.</a:t>
            </a: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endParaRPr lang="uk-UA" sz="1600" dirty="0" smtClean="0"/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uk-UA" sz="1900" i="1" dirty="0" smtClean="0"/>
              <a:t>Бджола дає людині мед – рідке золото природи.</a:t>
            </a: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endParaRPr lang="uk-UA" sz="1600" dirty="0" smtClean="0"/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uk-UA" sz="1900" i="1" dirty="0" smtClean="0">
                <a:solidFill>
                  <a:srgbClr val="7030A0"/>
                </a:solidFill>
              </a:rPr>
              <a:t>Дуже корисна для здоров</a:t>
            </a:r>
            <a:r>
              <a:rPr lang="en-US" sz="1900" i="1" dirty="0" smtClean="0">
                <a:solidFill>
                  <a:srgbClr val="7030A0"/>
                </a:solidFill>
              </a:rPr>
              <a:t>’</a:t>
            </a:r>
            <a:r>
              <a:rPr lang="uk-UA" sz="1900" i="1" dirty="0" smtClean="0">
                <a:solidFill>
                  <a:srgbClr val="7030A0"/>
                </a:solidFill>
              </a:rPr>
              <a:t>я бджолина отрута.</a:t>
            </a:r>
          </a:p>
          <a:p>
            <a:pPr>
              <a:buFont typeface="Wingdings" pitchFamily="2" charset="2"/>
              <a:buChar char="q"/>
            </a:pPr>
            <a:endParaRPr lang="uk-UA" dirty="0" smtClean="0"/>
          </a:p>
          <a:p>
            <a:endParaRPr lang="ru-RU" dirty="0"/>
          </a:p>
        </p:txBody>
      </p:sp>
      <p:pic>
        <p:nvPicPr>
          <p:cNvPr id="6" name="Рисунок 5" descr="2-1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4500570"/>
            <a:ext cx="1824232" cy="1842520"/>
          </a:xfrm>
          <a:prstGeom prst="rect">
            <a:avLst/>
          </a:prstGeom>
        </p:spPr>
      </p:pic>
      <p:pic>
        <p:nvPicPr>
          <p:cNvPr id="8" name="Рисунок 7" descr="Рисунок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248" y="3071810"/>
            <a:ext cx="3893181" cy="15716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14942" y="3286124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Давай змастимо її прополісом. Це найкращий засіб!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572264" y="500042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Ой, я ранку зробив!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0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4143380"/>
            <a:ext cx="1997968" cy="2340869"/>
          </a:xfrm>
          <a:prstGeom prst="rect">
            <a:avLst/>
          </a:prstGeom>
        </p:spPr>
      </p:pic>
      <p:pic>
        <p:nvPicPr>
          <p:cNvPr id="3" name="Рисунок 2" descr="Рисунок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745" y="3357562"/>
            <a:ext cx="5184255" cy="1357322"/>
          </a:xfrm>
          <a:prstGeom prst="rect">
            <a:avLst/>
          </a:prstGeom>
        </p:spPr>
      </p:pic>
      <p:pic>
        <p:nvPicPr>
          <p:cNvPr id="5" name="Рисунок 4" descr="Рисунок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71424">
            <a:off x="3123507" y="1375846"/>
            <a:ext cx="5113309" cy="17147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0694" y="364331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І коли я вже виросту?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20745536">
            <a:off x="4452058" y="1408091"/>
            <a:ext cx="3466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От коли будеш споживати квітковий</a:t>
            </a:r>
            <a:r>
              <a:rPr lang="en-US" smtClean="0"/>
              <a:t>  </a:t>
            </a:r>
            <a:r>
              <a:rPr lang="uk-UA" smtClean="0"/>
              <a:t>пилок</a:t>
            </a:r>
            <a:r>
              <a:rPr lang="uk-UA" dirty="0" smtClean="0"/>
              <a:t>, багатий на вітаміни і різні ферменти, тоді й виростеш !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571480"/>
            <a:ext cx="31432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1600" b="1" dirty="0" smtClean="0">
                <a:solidFill>
                  <a:srgbClr val="FF0000"/>
                </a:solidFill>
              </a:rPr>
              <a:t>Швидко зніме втому, відновить працездатність  нормалізує функції організму  маточне молочко.</a:t>
            </a:r>
          </a:p>
          <a:p>
            <a:endParaRPr lang="uk-UA" sz="1600" dirty="0" smtClean="0"/>
          </a:p>
          <a:p>
            <a:endParaRPr lang="uk-UA" sz="1600" b="1" dirty="0" smtClean="0">
              <a:solidFill>
                <a:srgbClr val="FF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uk-UA" sz="1600" b="1" dirty="0" smtClean="0">
                <a:solidFill>
                  <a:srgbClr val="FF00FF"/>
                </a:solidFill>
              </a:rPr>
              <a:t> Квітковий пилок(обніжки) має унікальну за своїми властивостями лікувальну дію</a:t>
            </a:r>
            <a:r>
              <a:rPr lang="uk-UA" sz="1600" dirty="0" smtClean="0"/>
              <a:t>.</a:t>
            </a:r>
            <a:endParaRPr lang="ru-RU" sz="1600" dirty="0"/>
          </a:p>
        </p:txBody>
      </p:sp>
      <p:pic>
        <p:nvPicPr>
          <p:cNvPr id="9" name="Рисунок 8" descr="1264603383_s_bee-in-flight.jpg"/>
          <p:cNvPicPr>
            <a:picLocks noChangeAspect="1"/>
          </p:cNvPicPr>
          <p:nvPr/>
        </p:nvPicPr>
        <p:blipFill>
          <a:blip r:embed="rId4"/>
          <a:srcRect l="12500" t="19919" r="41000" b="21925"/>
          <a:stretch>
            <a:fillRect/>
          </a:stretch>
        </p:blipFill>
        <p:spPr>
          <a:xfrm>
            <a:off x="3286116" y="428604"/>
            <a:ext cx="1103594" cy="1032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300px-Honeybee_landing_on_milkthistle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4786322"/>
            <a:ext cx="2443170" cy="16287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Рисунок 10" descr="P5131355_macro_filtere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3714752"/>
            <a:ext cx="1731830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канирование001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240" b="12240"/>
          <a:stretch>
            <a:fillRect/>
          </a:stretch>
        </p:blipFill>
        <p:spPr>
          <a:xfrm>
            <a:off x="357158" y="642918"/>
            <a:ext cx="502920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14290"/>
            <a:ext cx="5867400" cy="522288"/>
          </a:xfrm>
        </p:spPr>
        <p:txBody>
          <a:bodyPr>
            <a:normAutofit fontScale="90000"/>
          </a:bodyPr>
          <a:lstStyle/>
          <a:p>
            <a:r>
              <a:rPr lang="uk-UA" sz="2700" cap="non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Третя група дослідників розповіла,  що :</a:t>
            </a:r>
            <a:r>
              <a:rPr lang="uk-UA" cap="none" dirty="0" smtClean="0"/>
              <a:t/>
            </a:r>
            <a:br>
              <a:rPr lang="uk-UA" cap="none" dirty="0" smtClean="0"/>
            </a:br>
            <a:endParaRPr lang="ru-RU" cap="none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4714884"/>
            <a:ext cx="5867400" cy="178595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uk-UA" sz="1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Професія пасічника дуже давня.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uk-UA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uk-UA" sz="18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Сучасний вулик, житло бджіл – плід багатовікових  роздумів людини.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uk-UA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uk-UA" sz="1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Не кожну людину бджоли приймуть за господаря.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uk-UA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Бджоли не люблять сторонніх запахів.</a:t>
            </a:r>
          </a:p>
        </p:txBody>
      </p:sp>
      <p:pic>
        <p:nvPicPr>
          <p:cNvPr id="6" name="Рисунок 5" descr="Рисунок8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3857628"/>
            <a:ext cx="2721224" cy="2143140"/>
          </a:xfrm>
          <a:prstGeom prst="rect">
            <a:avLst/>
          </a:prstGeom>
        </p:spPr>
      </p:pic>
      <p:pic>
        <p:nvPicPr>
          <p:cNvPr id="7" name="Рисунок 6" descr="pcheli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1285860"/>
            <a:ext cx="1524000" cy="1905000"/>
          </a:xfrm>
          <a:prstGeom prst="rect">
            <a:avLst/>
          </a:prstGeom>
        </p:spPr>
      </p:pic>
      <p:pic>
        <p:nvPicPr>
          <p:cNvPr id="8" name="Рисунок 7" descr="img_1199_2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2330" y="357166"/>
            <a:ext cx="1314450" cy="131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7.wm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401" b="1401"/>
          <a:stretch>
            <a:fillRect/>
          </a:stretch>
        </p:blipFill>
        <p:spPr>
          <a:xfrm>
            <a:off x="0" y="714356"/>
            <a:ext cx="9001156" cy="61436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500990" cy="307998"/>
          </a:xfrm>
        </p:spPr>
        <p:txBody>
          <a:bodyPr>
            <a:noAutofit/>
          </a:bodyPr>
          <a:lstStyle/>
          <a:p>
            <a:r>
              <a:rPr lang="uk-UA" sz="2400" i="1" dirty="0" smtClean="0">
                <a:solidFill>
                  <a:srgbClr val="7030A0"/>
                </a:solidFill>
              </a:rPr>
              <a:t>У процесі дослідження вдалося  з</a:t>
            </a:r>
            <a:r>
              <a:rPr lang="en-US" sz="2400" i="1" dirty="0" smtClean="0">
                <a:solidFill>
                  <a:srgbClr val="7030A0"/>
                </a:solidFill>
              </a:rPr>
              <a:t>’</a:t>
            </a:r>
            <a:r>
              <a:rPr lang="uk-UA" sz="2400" i="1" dirty="0" smtClean="0">
                <a:solidFill>
                  <a:srgbClr val="7030A0"/>
                </a:solidFill>
              </a:rPr>
              <a:t>сувати, що</a:t>
            </a:r>
            <a:endParaRPr lang="ru-RU" sz="2400" i="1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0298" y="1142984"/>
            <a:ext cx="3748102" cy="521497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r>
              <a:rPr lang="uk-UA" sz="2100" b="1" i="1" dirty="0" smtClean="0">
                <a:latin typeface="Cambria Math" pitchFamily="18" charset="0"/>
                <a:ea typeface="Cambria Math" pitchFamily="18" charset="0"/>
              </a:rPr>
              <a:t>Професія пасічника не тільки цікава, а і дуже важка, клопітка;</a:t>
            </a: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endParaRPr lang="uk-UA" sz="2100" b="1" i="1" dirty="0" smtClean="0">
              <a:latin typeface="Cambria Math" pitchFamily="18" charset="0"/>
              <a:ea typeface="Cambria Math" pitchFamily="18" charset="0"/>
            </a:endParaRP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r>
              <a:rPr lang="uk-UA" sz="2100" b="1" i="1" dirty="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Справжнім </a:t>
            </a:r>
            <a:r>
              <a:rPr lang="uk-UA" sz="2100" b="1" i="1" dirty="0" err="1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“бджолиним</a:t>
            </a:r>
            <a:r>
              <a:rPr lang="uk-UA" sz="2100" b="1" i="1" dirty="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uk-UA" sz="2100" b="1" i="1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богом </a:t>
            </a:r>
            <a:r>
              <a:rPr lang="uk-UA" sz="2100" b="1" i="1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“</a:t>
            </a:r>
            <a:r>
              <a:rPr lang="uk-UA" sz="2100" b="1" i="1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  може </a:t>
            </a:r>
            <a:r>
              <a:rPr lang="uk-UA" sz="2100" b="1" i="1" dirty="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стати людина , яка знається на біології, математиці, кресленні, сільському господарстві, народній </a:t>
            </a:r>
            <a:r>
              <a:rPr lang="uk-UA" sz="2100" b="1" i="1" dirty="0" err="1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метереології</a:t>
            </a:r>
            <a:r>
              <a:rPr lang="uk-UA" sz="2100" b="1" i="1" dirty="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.</a:t>
            </a: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endParaRPr lang="uk-UA" sz="2100" b="1" i="1" dirty="0" smtClean="0">
              <a:latin typeface="Cambria Math" pitchFamily="18" charset="0"/>
              <a:ea typeface="Cambria Math" pitchFamily="18" charset="0"/>
            </a:endParaRP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r>
              <a:rPr lang="uk-UA" sz="2100" b="1" i="1" dirty="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Справжні пасічники – добрі, чуйні, відповідальні люди, які люблять бджіл, а не лише продукти бджільництва</a:t>
            </a: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endParaRPr lang="uk-UA" dirty="0" smtClean="0"/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endParaRPr lang="uk-UA" dirty="0" smtClean="0"/>
          </a:p>
          <a:p>
            <a:pPr marL="342900" indent="-342900">
              <a:buClr>
                <a:srgbClr val="7030A0"/>
              </a:buClr>
            </a:pPr>
            <a:r>
              <a:rPr lang="uk-UA" dirty="0" smtClean="0"/>
              <a:t>            </a:t>
            </a:r>
            <a:endParaRPr lang="ru-RU" dirty="0"/>
          </a:p>
        </p:txBody>
      </p:sp>
      <p:pic>
        <p:nvPicPr>
          <p:cNvPr id="6" name="Рисунок 5" descr="5054351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5581650"/>
            <a:ext cx="1085850" cy="127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2366.jpg"/>
          <p:cNvPicPr>
            <a:picLocks noChangeAspect="1"/>
          </p:cNvPicPr>
          <p:nvPr/>
        </p:nvPicPr>
        <p:blipFill>
          <a:blip r:embed="rId2"/>
          <a:srcRect l="41211" t="15111" r="41211" b="27424"/>
          <a:stretch>
            <a:fillRect/>
          </a:stretch>
        </p:blipFill>
        <p:spPr>
          <a:xfrm>
            <a:off x="3643306" y="3071810"/>
            <a:ext cx="1377733" cy="3214710"/>
          </a:xfrm>
          <a:prstGeom prst="rect">
            <a:avLst/>
          </a:prstGeom>
        </p:spPr>
      </p:pic>
      <p:pic>
        <p:nvPicPr>
          <p:cNvPr id="7" name="Рисунок 6" descr="Рисунок1.wmf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5988" b="15988"/>
          <a:stretch>
            <a:fillRect/>
          </a:stretch>
        </p:blipFill>
        <p:spPr>
          <a:xfrm>
            <a:off x="5214942" y="357166"/>
            <a:ext cx="3474094" cy="252661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5867400" cy="522288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00FF"/>
                </a:solidFill>
                <a:latin typeface="Georgia" pitchFamily="18" charset="0"/>
              </a:rPr>
              <a:t>Або   по-іншому:</a:t>
            </a:r>
            <a:endParaRPr lang="ru-RU" sz="2800" dirty="0">
              <a:solidFill>
                <a:srgbClr val="FF00FF"/>
              </a:solidFill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4786322"/>
            <a:ext cx="2762240" cy="610426"/>
          </a:xfrm>
        </p:spPr>
        <p:txBody>
          <a:bodyPr>
            <a:normAutofit/>
          </a:bodyPr>
          <a:lstStyle/>
          <a:p>
            <a:r>
              <a:rPr lang="uk-UA" sz="1800" dirty="0" smtClean="0">
                <a:solidFill>
                  <a:srgbClr val="0070C0"/>
                </a:solidFill>
              </a:rPr>
              <a:t>Бджіл тримати – не в холодочку лежати.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428736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92D050"/>
                </a:solidFill>
              </a:rPr>
              <a:t>Пасічник не той, хто любить мед, а той, хто не боїться жала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5008" y="5286388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</a:rPr>
              <a:t>У ледачого пасічника й бджоли ледачі.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66DCC-hone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81060">
            <a:off x="2753818" y="960317"/>
            <a:ext cx="1455748" cy="1502708"/>
          </a:xfrm>
          <a:prstGeom prst="rect">
            <a:avLst/>
          </a:prstGeom>
        </p:spPr>
      </p:pic>
      <p:pic>
        <p:nvPicPr>
          <p:cNvPr id="9" name="Рисунок 8" descr="59696102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56895">
            <a:off x="7352574" y="4577841"/>
            <a:ext cx="1714500" cy="800100"/>
          </a:xfrm>
          <a:prstGeom prst="rect">
            <a:avLst/>
          </a:prstGeom>
        </p:spPr>
      </p:pic>
      <p:pic>
        <p:nvPicPr>
          <p:cNvPr id="11" name="Рисунок 10" descr="9024884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224" y="3214686"/>
            <a:ext cx="2428892" cy="1490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92D050"/>
                </a:solidFill>
                <a:latin typeface="Georgia" pitchFamily="18" charset="0"/>
              </a:rPr>
              <a:t>Джерела  інформації</a:t>
            </a:r>
            <a:endParaRPr lang="ru-RU" b="1" i="1" dirty="0">
              <a:solidFill>
                <a:srgbClr val="92D05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428736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Georgia" pitchFamily="18" charset="0"/>
              </a:rPr>
              <a:t>1.Велика енциклопедія школяра</a:t>
            </a:r>
            <a:endParaRPr lang="ru-RU" b="1" i="1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1928802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Georgia" pitchFamily="18" charset="0"/>
              </a:rPr>
              <a:t>2. </a:t>
            </a:r>
            <a:r>
              <a:rPr lang="uk-UA" b="1" i="1" dirty="0" err="1" smtClean="0">
                <a:latin typeface="Georgia" pitchFamily="18" charset="0"/>
              </a:rPr>
              <a:t>Веб-сайти</a:t>
            </a:r>
            <a:r>
              <a:rPr lang="uk-UA" b="1" i="1" dirty="0" smtClean="0">
                <a:latin typeface="Georgia" pitchFamily="18" charset="0"/>
              </a:rPr>
              <a:t>  Інтернету</a:t>
            </a:r>
            <a:endParaRPr lang="ru-RU" b="1" i="1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2428868"/>
            <a:ext cx="507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Georgia" pitchFamily="18" charset="0"/>
              </a:rPr>
              <a:t>3 Продукти бджільництва і їх застосування/Уклад.:С.І. </a:t>
            </a:r>
            <a:r>
              <a:rPr lang="uk-UA" b="1" i="1" dirty="0" err="1" smtClean="0">
                <a:latin typeface="Georgia" pitchFamily="18" charset="0"/>
              </a:rPr>
              <a:t>Стегній</a:t>
            </a:r>
            <a:r>
              <a:rPr lang="uk-UA" b="1" i="1" dirty="0" smtClean="0">
                <a:latin typeface="Georgia" pitchFamily="18" charset="0"/>
              </a:rPr>
              <a:t>, З. А. </a:t>
            </a:r>
            <a:r>
              <a:rPr lang="uk-UA" b="1" i="1" dirty="0" err="1" smtClean="0">
                <a:latin typeface="Georgia" pitchFamily="18" charset="0"/>
              </a:rPr>
              <a:t>Городинська</a:t>
            </a:r>
            <a:r>
              <a:rPr lang="uk-UA" b="1" i="1" dirty="0" smtClean="0">
                <a:latin typeface="Georgia" pitchFamily="18" charset="0"/>
              </a:rPr>
              <a:t>. – К.:Вища школа, 1993. -127ст.</a:t>
            </a:r>
            <a:endParaRPr lang="ru-RU" b="1" i="1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3786190"/>
            <a:ext cx="507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Georgia" pitchFamily="18" charset="0"/>
              </a:rPr>
              <a:t>4. </a:t>
            </a:r>
            <a:r>
              <a:rPr lang="uk-UA" b="1" i="1" dirty="0" err="1" smtClean="0">
                <a:latin typeface="Georgia" pitchFamily="18" charset="0"/>
              </a:rPr>
              <a:t>РодіоновВ.В</a:t>
            </a:r>
            <a:r>
              <a:rPr lang="uk-UA" b="1" i="1" dirty="0" smtClean="0">
                <a:latin typeface="Georgia" pitchFamily="18" charset="0"/>
              </a:rPr>
              <a:t>., </a:t>
            </a:r>
            <a:r>
              <a:rPr lang="uk-UA" b="1" i="1" dirty="0" err="1" smtClean="0">
                <a:latin typeface="Georgia" pitchFamily="18" charset="0"/>
              </a:rPr>
              <a:t>Шабаршов</a:t>
            </a:r>
            <a:r>
              <a:rPr lang="uk-UA" b="1" i="1" dirty="0" smtClean="0">
                <a:latin typeface="Georgia" pitchFamily="18" charset="0"/>
              </a:rPr>
              <a:t> І. А. Якщо ви маєте бджіл. – К.: Урожай, 1984. – 248ст.</a:t>
            </a:r>
            <a:endParaRPr lang="ru-RU" b="1" i="1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60" y="5000636"/>
            <a:ext cx="450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Georgia" pitchFamily="18" charset="0"/>
              </a:rPr>
              <a:t>5.Слапчук В. Д. Бджолиний Бог і </a:t>
            </a:r>
            <a:r>
              <a:rPr lang="uk-UA" b="1" i="1" dirty="0" err="1" smtClean="0">
                <a:latin typeface="Georgia" pitchFamily="18" charset="0"/>
              </a:rPr>
              <a:t>Бджоленятко.-</a:t>
            </a:r>
            <a:r>
              <a:rPr lang="uk-UA" b="1" i="1" dirty="0" smtClean="0">
                <a:latin typeface="Georgia" pitchFamily="18" charset="0"/>
              </a:rPr>
              <a:t> Луцьк: ВАТ </a:t>
            </a:r>
            <a:r>
              <a:rPr lang="uk-UA" b="1" i="1" dirty="0" err="1" smtClean="0">
                <a:latin typeface="Georgia" pitchFamily="18" charset="0"/>
              </a:rPr>
              <a:t>“Волинська</a:t>
            </a:r>
            <a:r>
              <a:rPr lang="uk-UA" b="1" i="1" dirty="0" smtClean="0">
                <a:latin typeface="Georgia" pitchFamily="18" charset="0"/>
              </a:rPr>
              <a:t> обласна </a:t>
            </a:r>
            <a:r>
              <a:rPr lang="uk-UA" b="1" i="1" dirty="0" err="1" smtClean="0">
                <a:latin typeface="Georgia" pitchFamily="18" charset="0"/>
              </a:rPr>
              <a:t>друкарня”</a:t>
            </a:r>
            <a:r>
              <a:rPr lang="uk-UA" b="1" i="1" dirty="0" smtClean="0">
                <a:latin typeface="Georgia" pitchFamily="18" charset="0"/>
              </a:rPr>
              <a:t>, 2009.- 308ст.</a:t>
            </a:r>
            <a:endParaRPr lang="ru-RU" b="1" i="1" dirty="0">
              <a:latin typeface="Georgia" pitchFamily="18" charset="0"/>
            </a:endParaRPr>
          </a:p>
        </p:txBody>
      </p:sp>
      <p:pic>
        <p:nvPicPr>
          <p:cNvPr id="8" name="Рисунок 7" descr="830567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18" y="1000108"/>
            <a:ext cx="2786082" cy="2786082"/>
          </a:xfrm>
          <a:prstGeom prst="rect">
            <a:avLst/>
          </a:prstGeom>
        </p:spPr>
      </p:pic>
      <p:pic>
        <p:nvPicPr>
          <p:cNvPr id="9" name="Рисунок 8" descr="j0439405.gif"/>
          <p:cNvPicPr>
            <a:picLocks noChangeAspect="1"/>
          </p:cNvPicPr>
          <p:nvPr/>
        </p:nvPicPr>
        <p:blipFill>
          <a:blip r:embed="rId3"/>
          <a:srcRect l="12740" t="7813" r="14062"/>
          <a:stretch>
            <a:fillRect/>
          </a:stretch>
        </p:blipFill>
        <p:spPr>
          <a:xfrm>
            <a:off x="6858016" y="4429132"/>
            <a:ext cx="1857388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j042957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714884"/>
            <a:ext cx="1928858" cy="1928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DSCF2804.jpg"/>
          <p:cNvPicPr>
            <a:picLocks noChangeAspect="1"/>
          </p:cNvPicPr>
          <p:nvPr/>
        </p:nvPicPr>
        <p:blipFill>
          <a:blip r:embed="rId5"/>
          <a:srcRect l="5729" t="5729" r="8333" b="13541"/>
          <a:stretch>
            <a:fillRect/>
          </a:stretch>
        </p:blipFill>
        <p:spPr>
          <a:xfrm>
            <a:off x="5214942" y="1214422"/>
            <a:ext cx="1292797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458</TotalTime>
  <Words>569</Words>
  <Application>Microsoft Office PowerPoint</Application>
  <PresentationFormat>Экран (4:3)</PresentationFormat>
  <Paragraphs>64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 Чи  легко  бути  бджолиним  богом?</vt:lpstr>
      <vt:lpstr>Для цього ми вирішили:</vt:lpstr>
      <vt:lpstr>У ході дослідження перша мала група з’ясувала :</vt:lpstr>
      <vt:lpstr>Друга мала група з’ясувала, що :</vt:lpstr>
      <vt:lpstr>Слайд 5</vt:lpstr>
      <vt:lpstr>Третя група дослідників розповіла,  що : </vt:lpstr>
      <vt:lpstr>У процесі дослідження вдалося  з’сувати, що</vt:lpstr>
      <vt:lpstr>Або   по-іншому:</vt:lpstr>
      <vt:lpstr>Джерела  інформації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55</cp:revision>
  <dcterms:created xsi:type="dcterms:W3CDTF">2010-03-07T19:08:48Z</dcterms:created>
  <dcterms:modified xsi:type="dcterms:W3CDTF">2013-12-07T19:07:36Z</dcterms:modified>
</cp:coreProperties>
</file>